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E"/>
    <a:srgbClr val="002F68"/>
    <a:srgbClr val="FF9933"/>
    <a:srgbClr val="0021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8" autoAdjust="0"/>
    <p:restoredTop sz="89013" autoAdjust="0"/>
  </p:normalViewPr>
  <p:slideViewPr>
    <p:cSldViewPr snapToGrid="0" showGuides="1">
      <p:cViewPr varScale="1">
        <p:scale>
          <a:sx n="113" d="100"/>
          <a:sy n="113" d="100"/>
        </p:scale>
        <p:origin x="156" y="11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AD36B-CA6A-4388-AE7D-F385F99567BE}" type="datetimeFigureOut">
              <a:rPr lang="pl-PL" smtClean="0"/>
              <a:t>2019-07-17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A1057-1F8D-483C-8508-D393A4F0DB5C}" type="slidenum">
              <a:rPr lang="pl-PL" smtClean="0"/>
              <a:t>‹#›</a:t>
            </a:fld>
            <a:endParaRPr lang="pl-PL"/>
          </a:p>
        </p:txBody>
      </p:sp>
    </p:spTree>
    <p:extLst>
      <p:ext uri="{BB962C8B-B14F-4D97-AF65-F5344CB8AC3E}">
        <p14:creationId xmlns:p14="http://schemas.microsoft.com/office/powerpoint/2010/main" val="94842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a:prstGeom prst="rect">
            <a:avLst/>
          </a:prstGeom>
        </p:spPr>
        <p:txBody>
          <a:bodyPr anchor="b"/>
          <a:lstStyle>
            <a:lvl1pPr algn="ctr">
              <a:defRPr sz="6000">
                <a:solidFill>
                  <a:srgbClr val="002F68"/>
                </a:solidFill>
                <a:latin typeface="Arial" panose="020B0604020202020204" pitchFamily="34" charset="0"/>
                <a:cs typeface="Arial" panose="020B0604020202020204" pitchFamily="34" charset="0"/>
              </a:defRPr>
            </a:lvl1pPr>
          </a:lstStyle>
          <a:p>
            <a:r>
              <a:rPr lang="pl-PL" dirty="0" smtClean="0"/>
              <a:t>Kliknij, aby edytować styl</a:t>
            </a:r>
            <a:endParaRPr lang="pl-PL" dirty="0"/>
          </a:p>
        </p:txBody>
      </p:sp>
      <p:sp>
        <p:nvSpPr>
          <p:cNvPr id="3" name="Podtytuł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02F6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5A74850-FA45-42BF-AEAF-5B022C750F96}" type="datetimeFigureOut">
              <a:rPr lang="pl-PL" smtClean="0"/>
              <a:pPr/>
              <a:t>2019-07-17</a:t>
            </a:fld>
            <a:endParaRPr lang="pl-PL"/>
          </a:p>
        </p:txBody>
      </p:sp>
      <p:sp>
        <p:nvSpPr>
          <p:cNvPr id="5" name="Symbol zastępczy stopki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pl-PL"/>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4812C07-015D-4D67-BA65-951675307C22}" type="slidenum">
              <a:rPr lang="pl-PL" smtClean="0"/>
              <a:pPr/>
              <a:t>‹#›</a:t>
            </a:fld>
            <a:endParaRPr lang="pl-PL"/>
          </a:p>
        </p:txBody>
      </p:sp>
    </p:spTree>
    <p:extLst>
      <p:ext uri="{BB962C8B-B14F-4D97-AF65-F5344CB8AC3E}">
        <p14:creationId xmlns:p14="http://schemas.microsoft.com/office/powerpoint/2010/main" val="195693947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38200" y="1209964"/>
            <a:ext cx="10515600" cy="480724"/>
          </a:xfrm>
          <a:prstGeom prst="rect">
            <a:avLst/>
          </a:prstGeom>
        </p:spPr>
        <p:txBody>
          <a:bodyPr/>
          <a:lstStyle>
            <a:lvl1pPr>
              <a:defRPr>
                <a:solidFill>
                  <a:schemeClr val="bg1">
                    <a:lumMod val="65000"/>
                  </a:schemeClr>
                </a:solidFill>
                <a:latin typeface="Arial" panose="020B0604020202020204" pitchFamily="34"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838200" y="2004291"/>
            <a:ext cx="10515600" cy="4172672"/>
          </a:xfrm>
          <a:prstGeom prst="rect">
            <a:avLst/>
          </a:prstGeom>
        </p:spPr>
        <p:txBody>
          <a:bodyPr/>
          <a:lstStyle>
            <a:lvl1pPr>
              <a:defRPr>
                <a:solidFill>
                  <a:srgbClr val="002F68"/>
                </a:solidFill>
                <a:latin typeface="Arial" panose="020B0604020202020204" pitchFamily="34" charset="0"/>
                <a:cs typeface="Arial" panose="020B0604020202020204" pitchFamily="34" charset="0"/>
              </a:defRPr>
            </a:lvl1pPr>
            <a:lvl2pPr>
              <a:defRPr>
                <a:solidFill>
                  <a:srgbClr val="002F68"/>
                </a:solidFill>
                <a:latin typeface="Arial" panose="020B0604020202020204" pitchFamily="34" charset="0"/>
                <a:cs typeface="Arial" panose="020B0604020202020204" pitchFamily="34" charset="0"/>
              </a:defRPr>
            </a:lvl2pPr>
            <a:lvl3pPr>
              <a:defRPr>
                <a:solidFill>
                  <a:srgbClr val="002F68"/>
                </a:solidFill>
                <a:latin typeface="Arial" panose="020B0604020202020204" pitchFamily="34" charset="0"/>
                <a:cs typeface="Arial" panose="020B0604020202020204" pitchFamily="34" charset="0"/>
              </a:defRPr>
            </a:lvl3pPr>
            <a:lvl4pPr>
              <a:defRPr>
                <a:solidFill>
                  <a:srgbClr val="002F68"/>
                </a:solidFill>
                <a:latin typeface="Arial" panose="020B0604020202020204" pitchFamily="34" charset="0"/>
                <a:cs typeface="Arial" panose="020B0604020202020204" pitchFamily="34" charset="0"/>
              </a:defRPr>
            </a:lvl4pPr>
            <a:lvl5pPr>
              <a:defRPr>
                <a:solidFill>
                  <a:srgbClr val="002F68"/>
                </a:solidFill>
                <a:latin typeface="Arial" panose="020B0604020202020204" pitchFamily="34" charset="0"/>
                <a:cs typeface="Arial" panose="020B0604020202020204" pitchFamily="34" charset="0"/>
              </a:defRPr>
            </a:lvl5pPr>
          </a:lstStyle>
          <a:p>
            <a:pPr lvl="0"/>
            <a:r>
              <a:rPr lang="pl-PL" dirty="0" smtClean="0"/>
              <a:t>Edytuj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55A74850-FA45-42BF-AEAF-5B022C750F96}" type="datetimeFigureOut">
              <a:rPr lang="pl-PL" smtClean="0"/>
              <a:t>2019-07-17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812C07-015D-4D67-BA65-951675307C22}" type="slidenum">
              <a:rPr lang="pl-PL" smtClean="0"/>
              <a:t>‹#›</a:t>
            </a:fld>
            <a:endParaRPr lang="pl-PL"/>
          </a:p>
        </p:txBody>
      </p:sp>
    </p:spTree>
    <p:extLst>
      <p:ext uri="{BB962C8B-B14F-4D97-AF65-F5344CB8AC3E}">
        <p14:creationId xmlns:p14="http://schemas.microsoft.com/office/powerpoint/2010/main" val="109337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5A74850-FA45-42BF-AEAF-5B022C750F96}" type="datetimeFigureOut">
              <a:rPr lang="pl-PL" smtClean="0"/>
              <a:t>2019-07-17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4812C07-015D-4D67-BA65-951675307C22}" type="slidenum">
              <a:rPr lang="pl-PL" smtClean="0"/>
              <a:t>‹#›</a:t>
            </a:fld>
            <a:endParaRPr lang="pl-PL"/>
          </a:p>
        </p:txBody>
      </p:sp>
    </p:spTree>
    <p:extLst>
      <p:ext uri="{BB962C8B-B14F-4D97-AF65-F5344CB8AC3E}">
        <p14:creationId xmlns:p14="http://schemas.microsoft.com/office/powerpoint/2010/main" val="4118740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72785"/>
            <a:ext cx="12192000" cy="1885215"/>
          </a:xfrm>
          <a:prstGeom prst="rect">
            <a:avLst/>
          </a:prstGeom>
        </p:spPr>
      </p:pic>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pl-PL" dirty="0"/>
          </a:p>
        </p:txBody>
      </p:sp>
      <p:sp>
        <p:nvSpPr>
          <p:cNvPr id="4" name="Symbol zastępczy daty 3"/>
          <p:cNvSpPr>
            <a:spLocks noGrp="1"/>
          </p:cNvSpPr>
          <p:nvPr>
            <p:ph type="dt" sz="half" idx="2"/>
          </p:nvPr>
        </p:nvSpPr>
        <p:spPr>
          <a:xfrm>
            <a:off x="6477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5A74850-FA45-42BF-AEAF-5B022C750F96}" type="datetimeFigureOut">
              <a:rPr lang="pl-PL" smtClean="0"/>
              <a:pPr/>
              <a:t>2019-07-17</a:t>
            </a:fld>
            <a:endParaRPr lang="pl-PL"/>
          </a:p>
        </p:txBody>
      </p:sp>
      <p:sp>
        <p:nvSpPr>
          <p:cNvPr id="6" name="Symbol zastępczy numeru slajdu 5"/>
          <p:cNvSpPr>
            <a:spLocks noGrp="1"/>
          </p:cNvSpPr>
          <p:nvPr>
            <p:ph type="sldNum" sz="quarter" idx="4"/>
          </p:nvPr>
        </p:nvSpPr>
        <p:spPr>
          <a:xfrm>
            <a:off x="8810625"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4812C07-015D-4D67-BA65-951675307C22}" type="slidenum">
              <a:rPr lang="pl-PL" smtClean="0"/>
              <a:pPr/>
              <a:t>‹#›</a:t>
            </a:fld>
            <a:endParaRPr lang="pl-PL"/>
          </a:p>
        </p:txBody>
      </p:sp>
      <p:pic>
        <p:nvPicPr>
          <p:cNvPr id="8" name="Obraz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1663881"/>
          </a:xfrm>
          <a:prstGeom prst="rect">
            <a:avLst/>
          </a:prstGeom>
        </p:spPr>
      </p:pic>
    </p:spTree>
    <p:extLst>
      <p:ext uri="{BB962C8B-B14F-4D97-AF65-F5344CB8AC3E}">
        <p14:creationId xmlns:p14="http://schemas.microsoft.com/office/powerpoint/2010/main" val="1745697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7015" userDrawn="1">
          <p15:clr>
            <a:srgbClr val="F26B43"/>
          </p15:clr>
        </p15:guide>
        <p15:guide id="3" pos="2411" userDrawn="1">
          <p15:clr>
            <a:srgbClr val="F26B43"/>
          </p15:clr>
        </p15:guide>
        <p15:guide id="4" pos="3840" userDrawn="1">
          <p15:clr>
            <a:srgbClr val="F26B43"/>
          </p15:clr>
        </p15:guide>
        <p15:guide id="5"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138940"/>
            <a:ext cx="7308850" cy="6661208"/>
          </a:xfrm>
        </p:spPr>
        <p:txBody>
          <a:bodyPr>
            <a:noAutofit/>
          </a:bodyPr>
          <a:lstStyle/>
          <a:p>
            <a:pPr algn="l"/>
            <a:r>
              <a:rPr lang="pl-PL" sz="2000" dirty="0">
                <a:solidFill>
                  <a:schemeClr val="tx1"/>
                </a:solidFill>
              </a:rPr>
              <a:t>W czwartek 23 grudnia 1948 roku podczas spotkania grupy matematyków i inżynierów podjęto decyzję o powołaniu zespołu, którego zadaniem było zbudowanie w naszym kraju maszyny matematycznej – prekursora dzisiejszych komputerów. Obchodzimy obecnie siedemdziesiątą rocznicę tego wydarzenia, traktowanego jako początek powstania polskiej informatyki (choć nazwa „informatyka” zaczęła być oficjalnie używana dopiero od 1968 roku). </a:t>
            </a:r>
          </a:p>
          <a:p>
            <a:pPr algn="l"/>
            <a:r>
              <a:rPr lang="pl-PL" sz="2000" dirty="0">
                <a:solidFill>
                  <a:schemeClr val="tx1"/>
                </a:solidFill>
              </a:rPr>
              <a:t>Przez ostatnie 70 lat informatyka stała się jednym z głównych instrumentów przemian gospodarczych i społecznych. </a:t>
            </a:r>
          </a:p>
          <a:p>
            <a:pPr algn="r"/>
            <a:r>
              <a:rPr lang="pl-PL" sz="1800" b="1" dirty="0">
                <a:solidFill>
                  <a:schemeClr val="tx1"/>
                </a:solidFill>
              </a:rPr>
              <a:t>Marek Hołyński </a:t>
            </a:r>
            <a:r>
              <a:rPr lang="pl-PL" sz="1800" dirty="0">
                <a:solidFill>
                  <a:schemeClr val="tx1"/>
                </a:solidFill>
              </a:rPr>
              <a:t/>
            </a:r>
            <a:br>
              <a:rPr lang="pl-PL" sz="1800" dirty="0">
                <a:solidFill>
                  <a:schemeClr val="tx1"/>
                </a:solidFill>
              </a:rPr>
            </a:br>
            <a:r>
              <a:rPr lang="pl-PL" sz="1800" dirty="0">
                <a:solidFill>
                  <a:schemeClr val="tx1"/>
                </a:solidFill>
              </a:rPr>
              <a:t>Przewodniczący Komitetu Organizacyjno-programowego</a:t>
            </a:r>
          </a:p>
          <a:p>
            <a:pPr algn="r"/>
            <a:r>
              <a:rPr lang="pl-PL" sz="1800" dirty="0">
                <a:solidFill>
                  <a:schemeClr val="tx1"/>
                </a:solidFill>
              </a:rPr>
              <a:t>Jubileuszu 70-lecia Polskiej Informatyki </a:t>
            </a:r>
          </a:p>
          <a:p>
            <a:endParaRPr lang="pl-PL" sz="2000" dirty="0">
              <a:solidFill>
                <a:schemeClr val="tx1"/>
              </a:solidFill>
            </a:endParaRPr>
          </a:p>
        </p:txBody>
      </p:sp>
      <p:pic>
        <p:nvPicPr>
          <p:cNvPr id="5" name="Picture 2" descr="C:\_DATA\Pulpit\ZGI\wystawa_e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27463" y="1412875"/>
            <a:ext cx="8221198" cy="65833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Wstęp</a:t>
            </a:r>
            <a:r>
              <a:rPr lang="pl-PL" sz="4000" b="1" dirty="0">
                <a:latin typeface="Arial" panose="020B0604020202020204" pitchFamily="34" charset="0"/>
                <a:cs typeface="Arial" panose="020B0604020202020204" pitchFamily="34" charset="0"/>
              </a:rPr>
              <a:t> - Historia</a:t>
            </a:r>
            <a:endParaRPr lang="en-US" sz="4000" b="1"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1618668829"/>
      </p:ext>
    </p:extLst>
  </p:cSld>
  <p:clrMapOvr>
    <a:masterClrMapping/>
  </p:clrMapOvr>
  <p:transition spd="slow" advClick="0" advTm="3000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434580"/>
            <a:ext cx="7308850" cy="3140968"/>
          </a:xfrm>
        </p:spPr>
        <p:txBody>
          <a:bodyPr anchor="ctr">
            <a:noAutofit/>
          </a:bodyPr>
          <a:lstStyle/>
          <a:p>
            <a:pPr algn="l"/>
            <a:r>
              <a:rPr lang="pl-PL" sz="2000" dirty="0">
                <a:solidFill>
                  <a:schemeClr val="tx1"/>
                </a:solidFill>
              </a:rPr>
              <a:t>W końcu lat 60-tych Komitet Akademii Nauk ZSRR zdecydował, że kraje zrzeszone w RWPG powinny wspólnie stworzyć jednolity system maszyn cyfrowych. Jako wzorzec wybrano rodzinę maszyn IBM 360, najbardziej wtedy rozpowszechnionych na świecie, choć firmy IBM nikt nie pytał o pozwolenie.</a:t>
            </a:r>
          </a:p>
          <a:p>
            <a:pPr algn="l"/>
            <a:r>
              <a:rPr lang="pl-PL" sz="2000" dirty="0">
                <a:solidFill>
                  <a:schemeClr val="tx1"/>
                </a:solidFill>
              </a:rPr>
              <a:t>Węgrzy dostali do opracowania najmniejszą maszynę R-10, Bułgarzy nieco większą R-20, Polska średnią R-30, a Wschodnie Niemcy R-40. Największy komputer R-50 oczywiście wziął dla siebie największy kraj wspólnoty.</a:t>
            </a:r>
          </a:p>
        </p:txBody>
      </p:sp>
      <p:sp>
        <p:nvSpPr>
          <p:cNvPr id="6" name="Title 1"/>
          <p:cNvSpPr txBox="1">
            <a:spLocks/>
          </p:cNvSpPr>
          <p:nvPr/>
        </p:nvSpPr>
        <p:spPr>
          <a:xfrm>
            <a:off x="3827463" y="1412875"/>
            <a:ext cx="7308850" cy="837274"/>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4000" b="1" dirty="0">
                <a:latin typeface="Arial" panose="020B0604020202020204" pitchFamily="34" charset="0"/>
                <a:cs typeface="Arial" panose="020B0604020202020204" pitchFamily="34" charset="0"/>
              </a:rPr>
              <a:t>1973 - Jednolity System R-32</a:t>
            </a:r>
          </a:p>
        </p:txBody>
      </p:sp>
      <p:pic>
        <p:nvPicPr>
          <p:cNvPr id="10" name="Picture 2" descr="C:\_DATA\Pulpit\ZGI\wystawa_el\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527185773"/>
      </p:ext>
    </p:extLst>
  </p:cSld>
  <p:clrMapOvr>
    <a:masterClrMapping/>
  </p:clrMapOvr>
  <p:transition spd="slow" advClick="0" advTm="3000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436416"/>
            <a:ext cx="7308850" cy="2912368"/>
          </a:xfrm>
        </p:spPr>
        <p:txBody>
          <a:bodyPr anchor="ctr">
            <a:noAutofit/>
          </a:bodyPr>
          <a:lstStyle/>
          <a:p>
            <a:pPr algn="l"/>
            <a:r>
              <a:rPr lang="pl-PL" sz="2000" dirty="0">
                <a:solidFill>
                  <a:schemeClr val="tx1"/>
                </a:solidFill>
              </a:rPr>
              <a:t>Z planowanych w Krajowym Systemie Informatycznym modułów do naszych czasów przetrwał tylko Pesel. Choć Pesel był wdrażany w Ministerstwie Spraw Wewnętrznych, to jednak w porównaniu z innymi systemami tego ministerstwa miał szczególny status. Jego rola była w gruncie rzeczy administracyjna – stanowił elektroniczne przedłużenie Centralnego Biura Adresowego MSW, w którym były wówczas dane 20 mln obywateli.</a:t>
            </a:r>
          </a:p>
        </p:txBody>
      </p:sp>
      <p:sp>
        <p:nvSpPr>
          <p:cNvPr id="6" name="Title 1"/>
          <p:cNvSpPr txBox="1">
            <a:spLocks/>
          </p:cNvSpPr>
          <p:nvPr/>
        </p:nvSpPr>
        <p:spPr>
          <a:xfrm>
            <a:off x="3827462" y="1412874"/>
            <a:ext cx="8125187" cy="102354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1974 – System PESEL</a:t>
            </a:r>
          </a:p>
        </p:txBody>
      </p:sp>
      <p:pic>
        <p:nvPicPr>
          <p:cNvPr id="10" name="Picture 2" descr="C:\_DATA\Pulpit\ZGI\wystawa_el\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621" y="1410102"/>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931231949"/>
      </p:ext>
    </p:extLst>
  </p:cSld>
  <p:clrMapOvr>
    <a:masterClrMapping/>
  </p:clrMapOvr>
  <p:transition spd="slow" advClick="0" advTm="3000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94667" y="2194188"/>
            <a:ext cx="7241646" cy="3373553"/>
          </a:xfrm>
        </p:spPr>
        <p:txBody>
          <a:bodyPr anchor="ctr">
            <a:noAutofit/>
          </a:bodyPr>
          <a:lstStyle/>
          <a:p>
            <a:pPr algn="l"/>
            <a:r>
              <a:rPr lang="pl-PL" sz="2000" dirty="0">
                <a:solidFill>
                  <a:schemeClr val="tx1"/>
                </a:solidFill>
              </a:rPr>
              <a:t>Katedry związane z maszynami matematycznymi organizowane były w latach sześćdziesiątych w ramach istniejących już Wydziałów Łączności. W Katedrze Konstrukcji Telekomunikacyjnych i Radiofonii Politechniki Warszawskiej pierwsi absolwenci specjalności maszyny matematyczne opuszczają uczelnie już w 1962 roku. Katedra Konstrukcji Maszyn Cyfrowych Politechniki Wrocławskiej rozpoczyna nauczanie studentów Wydziału Łączności w specjalności maszyny matematyczne w rok później. Oba te miejsca wykształciły znaczną część podstawowej kadry polskiej informatyki aktywnej w kilku następnych dziesięcioleciach.</a:t>
            </a:r>
          </a:p>
        </p:txBody>
      </p:sp>
      <p:sp>
        <p:nvSpPr>
          <p:cNvPr id="6" name="Title 1"/>
          <p:cNvSpPr txBox="1">
            <a:spLocks/>
          </p:cNvSpPr>
          <p:nvPr/>
        </p:nvSpPr>
        <p:spPr>
          <a:xfrm>
            <a:off x="3827463" y="1412875"/>
            <a:ext cx="7509404" cy="6929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1975 – Informatyka na uczelniach</a:t>
            </a:r>
          </a:p>
        </p:txBody>
      </p:sp>
      <p:pic>
        <p:nvPicPr>
          <p:cNvPr id="10" name="Picture 2" descr="C:\_DATA\Pulpit\ZGI\wystawa_el\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61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77769166"/>
      </p:ext>
    </p:extLst>
  </p:cSld>
  <p:clrMapOvr>
    <a:masterClrMapping/>
  </p:clrMapOvr>
  <p:transition spd="slow" advClick="0" advTm="3000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691467" y="2980267"/>
            <a:ext cx="7444846" cy="3357496"/>
          </a:xfrm>
        </p:spPr>
        <p:txBody>
          <a:bodyPr anchor="ctr">
            <a:noAutofit/>
          </a:bodyPr>
          <a:lstStyle/>
          <a:p>
            <a:pPr algn="l"/>
            <a:r>
              <a:rPr lang="pl-PL" sz="2000" dirty="0">
                <a:solidFill>
                  <a:schemeClr val="tx1"/>
                </a:solidFill>
              </a:rPr>
              <a:t>„W dniu 18 grudnia 1980 roku w Pałacu Kultury i Nauki w Warszawie odbyło się zebranie nieformalnej grupy informatyków, której celem jest zainicjowanie działań zmierzających do zorganizowania stowarzyszenia informatyków polskich. Zaproszone osoby reprezentowały różne ośrodki związane z informatyką – uczelnie, instytuty naukowo-badawcze, ośrodki obliczeniowe i przemysł. Przedstawiono propozycje najważniejszych postanowień statutu Stowarzyszenia, powołano 22-osobowy Komitet Założycielski (...)”</a:t>
            </a:r>
          </a:p>
          <a:p>
            <a:pPr algn="l"/>
            <a:r>
              <a:rPr lang="pl-PL" sz="2000" dirty="0">
                <a:solidFill>
                  <a:schemeClr val="tx1"/>
                </a:solidFill>
              </a:rPr>
              <a:t>(Informatyka, nr 1, 1980). </a:t>
            </a:r>
          </a:p>
        </p:txBody>
      </p:sp>
      <p:sp>
        <p:nvSpPr>
          <p:cNvPr id="6" name="Title 1"/>
          <p:cNvSpPr txBox="1">
            <a:spLocks/>
          </p:cNvSpPr>
          <p:nvPr/>
        </p:nvSpPr>
        <p:spPr>
          <a:xfrm>
            <a:off x="3839072" y="1412875"/>
            <a:ext cx="7297241"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524000"/>
            <a:r>
              <a:rPr lang="pl-PL" sz="3600" b="1" dirty="0">
                <a:latin typeface="Arial" panose="020B0604020202020204" pitchFamily="34" charset="0"/>
                <a:cs typeface="Arial" panose="020B0604020202020204" pitchFamily="34" charset="0"/>
              </a:rPr>
              <a:t>1981 – </a:t>
            </a:r>
            <a:r>
              <a:rPr lang="pl-PL" sz="3600" b="1" dirty="0" smtClean="0">
                <a:latin typeface="Arial" panose="020B0604020202020204" pitchFamily="34" charset="0"/>
                <a:cs typeface="Arial" panose="020B0604020202020204" pitchFamily="34" charset="0"/>
              </a:rPr>
              <a:t>PTI, Polskie </a:t>
            </a:r>
            <a:r>
              <a:rPr lang="pl-PL" sz="3600" b="1" dirty="0">
                <a:latin typeface="Arial" panose="020B0604020202020204" pitchFamily="34" charset="0"/>
                <a:cs typeface="Arial" panose="020B0604020202020204" pitchFamily="34" charset="0"/>
              </a:rPr>
              <a:t>Towarzystwo </a:t>
            </a:r>
            <a:r>
              <a:rPr lang="pl-PL" sz="3600" b="1" dirty="0" smtClean="0">
                <a:latin typeface="Arial" panose="020B0604020202020204" pitchFamily="34" charset="0"/>
                <a:cs typeface="Arial" panose="020B0604020202020204" pitchFamily="34" charset="0"/>
              </a:rPr>
              <a:t>	Informatyczne</a:t>
            </a:r>
            <a:endParaRPr lang="pl-PL" sz="3600" b="1" dirty="0">
              <a:latin typeface="Arial" panose="020B0604020202020204" pitchFamily="34" charset="0"/>
              <a:cs typeface="Arial" panose="020B0604020202020204" pitchFamily="34" charset="0"/>
            </a:endParaRPr>
          </a:p>
        </p:txBody>
      </p:sp>
      <p:pic>
        <p:nvPicPr>
          <p:cNvPr id="10" name="Picture 2" descr="C:\_DATA\Pulpit\ZGI\wystawa_el\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160000" cy="2879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404284088"/>
      </p:ext>
    </p:extLst>
  </p:cSld>
  <p:clrMapOvr>
    <a:masterClrMapping/>
  </p:clrMapOvr>
  <p:transition spd="slow" advClick="0" advTm="3000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4" y="2804765"/>
            <a:ext cx="7308850" cy="2751501"/>
          </a:xfrm>
        </p:spPr>
        <p:txBody>
          <a:bodyPr anchor="ctr">
            <a:noAutofit/>
          </a:bodyPr>
          <a:lstStyle/>
          <a:p>
            <a:pPr algn="l"/>
            <a:r>
              <a:rPr lang="pl-PL" sz="1800" dirty="0">
                <a:solidFill>
                  <a:schemeClr val="tx1"/>
                </a:solidFill>
              </a:rPr>
              <a:t>Pierwszym czasopismem naukowo-technicznym o tematyce komputerowej były założone w 1965 roku „Maszyny matematyczne” wydawane w nakładzie około 1000 egzemplarzy. Wskutek zmian terminologicznych czasopismu temu w 1971 roku zmieniono tytuł na „Informatyka”.</a:t>
            </a:r>
          </a:p>
          <a:p>
            <a:pPr algn="l"/>
            <a:endParaRPr lang="pl-PL" sz="1800" dirty="0">
              <a:solidFill>
                <a:schemeClr val="tx1"/>
              </a:solidFill>
            </a:endParaRPr>
          </a:p>
          <a:p>
            <a:pPr algn="l"/>
            <a:r>
              <a:rPr lang="pl-PL" sz="1800" dirty="0">
                <a:solidFill>
                  <a:schemeClr val="tx1"/>
                </a:solidFill>
              </a:rPr>
              <a:t>W latach 80. ubiegłego wieku w zakładach pracy zaczęły pojawiać się komputery osobiste IBM PC/XT oraz PC/AT, a w domach 8-bitowe mikrokomputery typu ZX Spectrum, ATARI, </a:t>
            </a:r>
            <a:r>
              <a:rPr lang="pl-PL" sz="1800" dirty="0" err="1">
                <a:solidFill>
                  <a:schemeClr val="tx1"/>
                </a:solidFill>
              </a:rPr>
              <a:t>Commodore</a:t>
            </a:r>
            <a:r>
              <a:rPr lang="pl-PL" sz="1800" dirty="0">
                <a:solidFill>
                  <a:schemeClr val="tx1"/>
                </a:solidFill>
              </a:rPr>
              <a:t>, </a:t>
            </a:r>
            <a:r>
              <a:rPr lang="pl-PL" sz="1800" dirty="0" err="1">
                <a:solidFill>
                  <a:schemeClr val="tx1"/>
                </a:solidFill>
              </a:rPr>
              <a:t>Amstrad</a:t>
            </a:r>
            <a:r>
              <a:rPr lang="pl-PL" sz="1800" dirty="0">
                <a:solidFill>
                  <a:schemeClr val="tx1"/>
                </a:solidFill>
              </a:rPr>
              <a:t> czy polskiej produkcji Meritum.</a:t>
            </a:r>
          </a:p>
        </p:txBody>
      </p:sp>
      <p:sp>
        <p:nvSpPr>
          <p:cNvPr id="6" name="Title 1"/>
          <p:cNvSpPr txBox="1">
            <a:spLocks/>
          </p:cNvSpPr>
          <p:nvPr/>
        </p:nvSpPr>
        <p:spPr>
          <a:xfrm>
            <a:off x="3827463" y="1412875"/>
            <a:ext cx="7308850"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524000" algn="l"/>
              </a:tabLst>
            </a:pPr>
            <a:r>
              <a:rPr lang="pl-PL" sz="3600" b="1" dirty="0">
                <a:latin typeface="Arial" panose="020B0604020202020204" pitchFamily="34" charset="0"/>
                <a:cs typeface="Arial" panose="020B0604020202020204" pitchFamily="34" charset="0"/>
              </a:rPr>
              <a:t>1985 – Czasopiśmiennictwo </a:t>
            </a:r>
            <a:r>
              <a:rPr lang="pl-PL" sz="3600" b="1" dirty="0">
                <a:latin typeface="Arial" panose="020B0604020202020204" pitchFamily="34" charset="0"/>
                <a:cs typeface="Arial" panose="020B0604020202020204" pitchFamily="34" charset="0"/>
              </a:rPr>
              <a:t>	komputerowe</a:t>
            </a:r>
            <a:endParaRPr lang="pl-PL" sz="3600" b="1" dirty="0">
              <a:latin typeface="Arial" panose="020B0604020202020204" pitchFamily="34" charset="0"/>
              <a:cs typeface="Arial" panose="020B0604020202020204" pitchFamily="34" charset="0"/>
            </a:endParaRPr>
          </a:p>
        </p:txBody>
      </p:sp>
      <p:pic>
        <p:nvPicPr>
          <p:cNvPr id="10" name="Picture 2" descr="C:\_DATA\Pulpit\ZGI\wystawa_el\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1635527857"/>
      </p:ext>
    </p:extLst>
  </p:cSld>
  <p:clrMapOvr>
    <a:masterClrMapping/>
  </p:clrMapOvr>
  <p:transition spd="slow" advClick="0" advTm="30000">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624667"/>
            <a:ext cx="7308850" cy="3344936"/>
          </a:xfrm>
        </p:spPr>
        <p:txBody>
          <a:bodyPr anchor="ctr">
            <a:noAutofit/>
          </a:bodyPr>
          <a:lstStyle/>
          <a:p>
            <a:pPr algn="l"/>
            <a:r>
              <a:rPr lang="pl-PL" sz="2000" dirty="0">
                <a:solidFill>
                  <a:schemeClr val="tx1"/>
                </a:solidFill>
              </a:rPr>
              <a:t>Wraz z pojawieniem się na świecie mikrokomputerów z procesorami x80 i x86 w Polsce nas początku lat 80. zaczęły powstawać prywatne firmy, które pomimo ograniczeń narzucanych przez PRL-owskie przepisy sprowadzały (głównie z Dalekiego Wschodu) gotowe komputery albo montowały je, często w chałupniczy sposób ze sprowadzanych części (przepisy ograniczały rozwój tylko do formy tzw. „działalności rzemieślniczej”). W 1980 lub 1981 roku powstaje w Gdyni pierwsza polska prywatna firma komputerowa - </a:t>
            </a:r>
            <a:r>
              <a:rPr lang="pl-PL" sz="2000" dirty="0" err="1">
                <a:solidFill>
                  <a:schemeClr val="tx1"/>
                </a:solidFill>
              </a:rPr>
              <a:t>Computer</a:t>
            </a:r>
            <a:r>
              <a:rPr lang="pl-PL" sz="2000" dirty="0">
                <a:solidFill>
                  <a:schemeClr val="tx1"/>
                </a:solidFill>
              </a:rPr>
              <a:t> Studio </a:t>
            </a:r>
            <a:r>
              <a:rPr lang="pl-PL" sz="2000" dirty="0" err="1">
                <a:solidFill>
                  <a:schemeClr val="tx1"/>
                </a:solidFill>
              </a:rPr>
              <a:t>Kajkowski</a:t>
            </a:r>
            <a:r>
              <a:rPr lang="pl-PL" sz="2000" dirty="0">
                <a:solidFill>
                  <a:schemeClr val="tx1"/>
                </a:solidFill>
              </a:rPr>
              <a:t>, założona jako zakład rzemieślniczy przez inż. Ryszarda </a:t>
            </a:r>
            <a:r>
              <a:rPr lang="pl-PL" sz="2000" dirty="0" err="1">
                <a:solidFill>
                  <a:schemeClr val="tx1"/>
                </a:solidFill>
              </a:rPr>
              <a:t>Kajkowskiego</a:t>
            </a:r>
            <a:r>
              <a:rPr lang="pl-PL" sz="2000" dirty="0">
                <a:solidFill>
                  <a:schemeClr val="tx1"/>
                </a:solidFill>
              </a:rPr>
              <a:t>. CSK oferowało klon IBM XT - komputer Lidia.</a:t>
            </a:r>
          </a:p>
        </p:txBody>
      </p:sp>
      <p:sp>
        <p:nvSpPr>
          <p:cNvPr id="6" name="Title 1"/>
          <p:cNvSpPr txBox="1">
            <a:spLocks/>
          </p:cNvSpPr>
          <p:nvPr/>
        </p:nvSpPr>
        <p:spPr>
          <a:xfrm>
            <a:off x="3827463" y="1412875"/>
            <a:ext cx="7308850" cy="1032008"/>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1989 – Firmy komputerowe</a:t>
            </a:r>
          </a:p>
        </p:txBody>
      </p:sp>
      <p:pic>
        <p:nvPicPr>
          <p:cNvPr id="10" name="Picture 2" descr="C:\_DATA\Pulpit\ZGI\wystawa_el\1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4" r="7821" b="4336"/>
          <a:stretch/>
        </p:blipFill>
        <p:spPr bwMode="auto">
          <a:xfrm>
            <a:off x="971021" y="1087755"/>
            <a:ext cx="2232000" cy="3314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1707291092"/>
      </p:ext>
    </p:extLst>
  </p:cSld>
  <p:clrMapOvr>
    <a:masterClrMapping/>
  </p:clrMapOvr>
  <p:transition spd="slow" advClick="0" advTm="3000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480359"/>
            <a:ext cx="7308850" cy="2641435"/>
          </a:xfrm>
        </p:spPr>
        <p:txBody>
          <a:bodyPr anchor="ctr">
            <a:noAutofit/>
          </a:bodyPr>
          <a:lstStyle/>
          <a:p>
            <a:pPr algn="l"/>
            <a:r>
              <a:rPr lang="pl-PL" sz="2000" dirty="0">
                <a:solidFill>
                  <a:schemeClr val="tx1"/>
                </a:solidFill>
              </a:rPr>
              <a:t>W latach 1981-1983 powstaje Międzyuczelniana Sieć Komputerowa (Gliwice, Warszawa, Wrocław), a w latach 1986-1990 jest realizowana budowa Krajowej Akademickiej Sieci Komputerowej (KASK). Pierwsze usługi komputerowe typu </a:t>
            </a:r>
            <a:r>
              <a:rPr lang="pl-PL" sz="2000" dirty="0" err="1">
                <a:solidFill>
                  <a:schemeClr val="tx1"/>
                </a:solidFill>
              </a:rPr>
              <a:t>Bulletin</a:t>
            </a:r>
            <a:r>
              <a:rPr lang="pl-PL" sz="2000" dirty="0">
                <a:solidFill>
                  <a:schemeClr val="tx1"/>
                </a:solidFill>
              </a:rPr>
              <a:t> Board System, polegające na udostępnianiu miejsca, gdzie można umieszczać i czytać ogłoszenia, obsługiwać własną skrzynkę pocztową lub dokonywać transferu plików są uruchamiane w 1986 roku. Jeden z BBS-ów wiosną 1987 roku uzyskuje połączenie z </a:t>
            </a:r>
            <a:r>
              <a:rPr lang="pl-PL" sz="2000" dirty="0" err="1">
                <a:solidFill>
                  <a:schemeClr val="tx1"/>
                </a:solidFill>
              </a:rPr>
              <a:t>FidoNet</a:t>
            </a:r>
            <a:r>
              <a:rPr lang="pl-PL" sz="2000" dirty="0">
                <a:solidFill>
                  <a:schemeClr val="tx1"/>
                </a:solidFill>
              </a:rPr>
              <a:t>.</a:t>
            </a:r>
          </a:p>
        </p:txBody>
      </p:sp>
      <p:sp>
        <p:nvSpPr>
          <p:cNvPr id="6" name="Title 1"/>
          <p:cNvSpPr txBox="1">
            <a:spLocks/>
          </p:cNvSpPr>
          <p:nvPr/>
        </p:nvSpPr>
        <p:spPr>
          <a:xfrm>
            <a:off x="3827463" y="1412874"/>
            <a:ext cx="7308850" cy="75421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4000" b="1" dirty="0">
                <a:latin typeface="Arial" panose="020B0604020202020204" pitchFamily="34" charset="0"/>
                <a:cs typeface="Arial" panose="020B0604020202020204" pitchFamily="34" charset="0"/>
              </a:rPr>
              <a:t>1990 – Sieci komputerowe</a:t>
            </a:r>
          </a:p>
        </p:txBody>
      </p:sp>
      <p:pic>
        <p:nvPicPr>
          <p:cNvPr id="10" name="Picture 2" descr="C:\_DATA\Pulpit\ZGI\wystawa_el\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166284058"/>
      </p:ext>
    </p:extLst>
  </p:cSld>
  <p:clrMapOvr>
    <a:masterClrMapping/>
  </p:clrMapOvr>
  <p:transition spd="slow" advClick="0" advTm="3000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988732"/>
            <a:ext cx="7308850" cy="2499651"/>
          </a:xfrm>
        </p:spPr>
        <p:txBody>
          <a:bodyPr anchor="ctr">
            <a:noAutofit/>
          </a:bodyPr>
          <a:lstStyle/>
          <a:p>
            <a:pPr algn="l"/>
            <a:r>
              <a:rPr lang="pl-PL" sz="2000" dirty="0">
                <a:solidFill>
                  <a:schemeClr val="tx1"/>
                </a:solidFill>
              </a:rPr>
              <a:t>W 2003 roku drużyna Uniwersytetu Warszawskiego w składzie Tomasz Czajka, Andrzej Gąsienica-Samek, Krzysztof </a:t>
            </a:r>
            <a:r>
              <a:rPr lang="pl-PL" sz="2000" dirty="0" err="1">
                <a:solidFill>
                  <a:schemeClr val="tx1"/>
                </a:solidFill>
              </a:rPr>
              <a:t>Onak</a:t>
            </a:r>
            <a:r>
              <a:rPr lang="pl-PL" sz="2000" dirty="0">
                <a:solidFill>
                  <a:schemeClr val="tx1"/>
                </a:solidFill>
              </a:rPr>
              <a:t> - zajęła pierwsze miejsce i zdobyła złoty medal w Akademickich Mistrzostwach Świata w Programowaniu Zespołowym w </a:t>
            </a:r>
            <a:r>
              <a:rPr lang="pl-PL" sz="2000" dirty="0" err="1">
                <a:solidFill>
                  <a:schemeClr val="tx1"/>
                </a:solidFill>
              </a:rPr>
              <a:t>Beverly</a:t>
            </a:r>
            <a:r>
              <a:rPr lang="pl-PL" sz="2000" dirty="0">
                <a:solidFill>
                  <a:schemeClr val="tx1"/>
                </a:solidFill>
              </a:rPr>
              <a:t> </a:t>
            </a:r>
            <a:r>
              <a:rPr lang="pl-PL" sz="2000" dirty="0" err="1">
                <a:solidFill>
                  <a:schemeClr val="tx1"/>
                </a:solidFill>
              </a:rPr>
              <a:t>Hills</a:t>
            </a:r>
            <a:r>
              <a:rPr lang="pl-PL" sz="2000" dirty="0">
                <a:solidFill>
                  <a:schemeClr val="tx1"/>
                </a:solidFill>
              </a:rPr>
              <a:t> w Kalifornii. Nie był to pierwszy ani ostatni sukces młodych polskich informatyków. Polskie drużyny akademickie przede wszystkim z Uniwersytetów Warszawskiego i Jagiellońskiego w mistrzostwach tych nieprzerwanie uczestniczą od 1998 roku – zawsze z medalem.</a:t>
            </a:r>
          </a:p>
        </p:txBody>
      </p:sp>
      <p:sp>
        <p:nvSpPr>
          <p:cNvPr id="6" name="Title 1"/>
          <p:cNvSpPr txBox="1">
            <a:spLocks/>
          </p:cNvSpPr>
          <p:nvPr/>
        </p:nvSpPr>
        <p:spPr>
          <a:xfrm>
            <a:off x="3827463" y="1412875"/>
            <a:ext cx="7140046"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524000" algn="l"/>
              </a:tabLst>
            </a:pPr>
            <a:r>
              <a:rPr lang="pl-PL" sz="3600" b="1" dirty="0">
                <a:latin typeface="Arial" panose="020B0604020202020204" pitchFamily="34" charset="0"/>
                <a:cs typeface="Arial" panose="020B0604020202020204" pitchFamily="34" charset="0"/>
              </a:rPr>
              <a:t>2003 – Polscy programiści </a:t>
            </a:r>
            <a:r>
              <a:rPr lang="pl-PL" sz="3600" b="1" dirty="0">
                <a:latin typeface="Arial" panose="020B0604020202020204" pitchFamily="34" charset="0"/>
                <a:cs typeface="Arial" panose="020B0604020202020204" pitchFamily="34" charset="0"/>
              </a:rPr>
              <a:t>	Mistrzami </a:t>
            </a:r>
            <a:r>
              <a:rPr lang="pl-PL" sz="3600" b="1" dirty="0">
                <a:latin typeface="Arial" panose="020B0604020202020204" pitchFamily="34" charset="0"/>
                <a:cs typeface="Arial" panose="020B0604020202020204" pitchFamily="34" charset="0"/>
              </a:rPr>
              <a:t>Świata</a:t>
            </a:r>
          </a:p>
        </p:txBody>
      </p:sp>
      <p:pic>
        <p:nvPicPr>
          <p:cNvPr id="10" name="Picture 2" descr="C:\_DATA\Pulpit\ZGI\wystawa_el\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432326205"/>
      </p:ext>
    </p:extLst>
  </p:cSld>
  <p:clrMapOvr>
    <a:masterClrMapping/>
  </p:clrMapOvr>
  <p:transition spd="slow" advClick="0" advTm="3000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946400"/>
            <a:ext cx="7308850" cy="2853101"/>
          </a:xfrm>
        </p:spPr>
        <p:txBody>
          <a:bodyPr anchor="ctr">
            <a:noAutofit/>
          </a:bodyPr>
          <a:lstStyle/>
          <a:p>
            <a:pPr algn="l"/>
            <a:r>
              <a:rPr lang="pl-PL" sz="2000" dirty="0">
                <a:solidFill>
                  <a:schemeClr val="tx1"/>
                </a:solidFill>
              </a:rPr>
              <a:t>Internet po kilkunastu latach funkcjonowania w Polsce wykształcił nowe formy wymiany informacji. Zaczął skupiać różne grupy zainteresowań, społeczności w których każdy członek mógł się wypowiedzieć. Pozwalało to w szybkim tempie rozwijać wiedzę z różnych dziedzin, co w inny sposób było prawie niewykonalne.</a:t>
            </a:r>
          </a:p>
          <a:p>
            <a:pPr algn="l"/>
            <a:r>
              <a:rPr lang="pl-PL" sz="2000" dirty="0">
                <a:solidFill>
                  <a:schemeClr val="tx1"/>
                </a:solidFill>
              </a:rPr>
              <a:t>Jednym z pierwszych serwisów szeroko zaakceptowanych przez polskich internautów stała się Wikipedia. We wrześniu 2001 roku, zaledwie kilka miesięcy po światowej edycji (angielskiej), uruchomiono polskojęzyczną edycję Wikipedii.</a:t>
            </a:r>
          </a:p>
        </p:txBody>
      </p:sp>
      <p:sp>
        <p:nvSpPr>
          <p:cNvPr id="6" name="Title 1"/>
          <p:cNvSpPr txBox="1">
            <a:spLocks/>
          </p:cNvSpPr>
          <p:nvPr/>
        </p:nvSpPr>
        <p:spPr>
          <a:xfrm>
            <a:off x="3839072" y="1412875"/>
            <a:ext cx="8352928"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2006 – Serwisy internetowe</a:t>
            </a:r>
          </a:p>
        </p:txBody>
      </p:sp>
      <p:pic>
        <p:nvPicPr>
          <p:cNvPr id="10" name="Picture 2" descr="C:\_DATA\Pulpit\ZGI\wystawa_el\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396951"/>
            <a:ext cx="2232000" cy="297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3391433472"/>
      </p:ext>
    </p:extLst>
  </p:cSld>
  <p:clrMapOvr>
    <a:masterClrMapping/>
  </p:clrMapOvr>
  <p:transition spd="slow" advClick="0" advTm="30000">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4" y="2937935"/>
            <a:ext cx="7308849" cy="3067811"/>
          </a:xfrm>
        </p:spPr>
        <p:txBody>
          <a:bodyPr anchor="ctr">
            <a:noAutofit/>
          </a:bodyPr>
          <a:lstStyle/>
          <a:p>
            <a:pPr algn="l"/>
            <a:r>
              <a:rPr lang="pl-PL" sz="2000" dirty="0">
                <a:solidFill>
                  <a:schemeClr val="tx1"/>
                </a:solidFill>
              </a:rPr>
              <a:t>21 grudnia 2007 roku Polska stała się członkiem państw grupy </a:t>
            </a:r>
            <a:r>
              <a:rPr lang="pl-PL" sz="2000" dirty="0" err="1">
                <a:solidFill>
                  <a:schemeClr val="tx1"/>
                </a:solidFill>
              </a:rPr>
              <a:t>Schengen</a:t>
            </a:r>
            <a:r>
              <a:rPr lang="pl-PL" sz="2000" dirty="0">
                <a:solidFill>
                  <a:schemeClr val="tx1"/>
                </a:solidFill>
              </a:rPr>
              <a:t>. Stało się to możliwe także dzięki implementacji tzw. Polskiej Domeny Systemu Informacyjnego </a:t>
            </a:r>
            <a:r>
              <a:rPr lang="pl-PL" sz="2000" dirty="0" err="1">
                <a:solidFill>
                  <a:schemeClr val="tx1"/>
                </a:solidFill>
              </a:rPr>
              <a:t>Schengen</a:t>
            </a:r>
            <a:r>
              <a:rPr lang="pl-PL" sz="2000" dirty="0">
                <a:solidFill>
                  <a:schemeClr val="tx1"/>
                </a:solidFill>
              </a:rPr>
              <a:t> II i Systemu Informacji Wizowej (PL SIS II/VIS). Dokonano zintegrowania współdziałania informatycznego 21 instytucji w Polsce, które utworzyły PL SIS II/VIS. Z powodu opóźnień samego SIS II oraz VIS, w pierwszym etapie skorzystano z systemu SISone4ALL (tzw. SIS I+), zaoferowanego wszystkim przystępującym krajom przez Portugalię i stanowiącego unowocześnioną technologicznie wersję starego systemu, tj. SIS I.</a:t>
            </a:r>
          </a:p>
        </p:txBody>
      </p:sp>
      <p:sp>
        <p:nvSpPr>
          <p:cNvPr id="6" name="Title 1"/>
          <p:cNvSpPr txBox="1">
            <a:spLocks/>
          </p:cNvSpPr>
          <p:nvPr/>
        </p:nvSpPr>
        <p:spPr>
          <a:xfrm>
            <a:off x="3827464" y="1412875"/>
            <a:ext cx="7308850"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524000" algn="l"/>
              </a:tabLst>
            </a:pPr>
            <a:r>
              <a:rPr lang="pl-PL" sz="3600" b="1" dirty="0">
                <a:latin typeface="Arial" panose="020B0604020202020204" pitchFamily="34" charset="0"/>
                <a:cs typeface="Arial" panose="020B0604020202020204" pitchFamily="34" charset="0"/>
              </a:rPr>
              <a:t>2007 – Wchodzimy </a:t>
            </a:r>
            <a:r>
              <a:rPr lang="pl-PL" sz="3600" b="1" dirty="0">
                <a:latin typeface="Arial" panose="020B0604020202020204" pitchFamily="34" charset="0"/>
                <a:cs typeface="Arial" panose="020B0604020202020204" pitchFamily="34" charset="0"/>
              </a:rPr>
              <a:t>	informatycznie </a:t>
            </a:r>
            <a:r>
              <a:rPr lang="pl-PL" sz="3600" b="1" dirty="0">
                <a:latin typeface="Arial" panose="020B0604020202020204" pitchFamily="34" charset="0"/>
                <a:cs typeface="Arial" panose="020B0604020202020204" pitchFamily="34" charset="0"/>
              </a:rPr>
              <a:t>do UE</a:t>
            </a:r>
          </a:p>
        </p:txBody>
      </p:sp>
      <p:pic>
        <p:nvPicPr>
          <p:cNvPr id="10" name="Picture 2" descr="C:\_DATA\Pulpit\ZGI\wystawa_el\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3246942989"/>
      </p:ext>
    </p:extLst>
  </p:cSld>
  <p:clrMapOvr>
    <a:masterClrMapping/>
  </p:clrMapOvr>
  <p:transition spd="slow" advClick="0" advTm="3000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647050" y="2719430"/>
            <a:ext cx="8544949" cy="5651465"/>
          </a:xfrm>
        </p:spPr>
        <p:txBody>
          <a:bodyPr>
            <a:noAutofit/>
          </a:bodyPr>
          <a:lstStyle/>
          <a:p>
            <a:pPr algn="l"/>
            <a:r>
              <a:rPr lang="pl-PL" sz="2000" dirty="0">
                <a:solidFill>
                  <a:schemeClr val="tx1"/>
                </a:solidFill>
              </a:rPr>
              <a:t>W czwartek, 23 grudnia 1948 roku, z inicjatywy Kazimierza Kuratowskiego, dyrektora świeżo organizowanego Państwowego Instytutu Matematycznego (PIM), zebrało się kilku przyszłych pionierów elektronicznych maszyn liczących.</a:t>
            </a:r>
          </a:p>
          <a:p>
            <a:pPr algn="l"/>
            <a:r>
              <a:rPr lang="pl-PL" sz="2000" dirty="0">
                <a:solidFill>
                  <a:schemeClr val="tx1"/>
                </a:solidFill>
              </a:rPr>
              <a:t>Profesor Kuratowski podzielił się z zebranymi swoimi obserwacjami z naukowego pobytu w USA. Był pod wrażeniem elektronicznych maszyn liczących, które widział za oceanem i był przekonany, że chociaż jedna taka maszyna powinna być zbudowana w naszym kraju.</a:t>
            </a:r>
          </a:p>
          <a:p>
            <a:pPr algn="l"/>
            <a:r>
              <a:rPr lang="pl-PL" sz="2000" dirty="0">
                <a:solidFill>
                  <a:schemeClr val="tx1"/>
                </a:solidFill>
              </a:rPr>
              <a:t>W rezultacie tego spotkania zapadła decyzja powołania w ramach PIM Grupy Aparatów Matematycznych (GAM) pod kierunkiem matematyka i logika Henryka Greniewskiego. </a:t>
            </a:r>
          </a:p>
          <a:p>
            <a:pPr algn="l"/>
            <a:endParaRPr lang="pl-PL" sz="2000" dirty="0">
              <a:solidFill>
                <a:schemeClr val="tx1"/>
              </a:solidFill>
            </a:endParaRPr>
          </a:p>
        </p:txBody>
      </p:sp>
      <p:sp>
        <p:nvSpPr>
          <p:cNvPr id="6" name="Title 1"/>
          <p:cNvSpPr txBox="1">
            <a:spLocks/>
          </p:cNvSpPr>
          <p:nvPr/>
        </p:nvSpPr>
        <p:spPr>
          <a:xfrm>
            <a:off x="3827464" y="1422971"/>
            <a:ext cx="7308850" cy="103679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439863"/>
            <a:r>
              <a:rPr lang="pl-PL" sz="3600" b="1" dirty="0">
                <a:latin typeface="Arial" panose="020B0604020202020204" pitchFamily="34" charset="0"/>
                <a:cs typeface="Arial" panose="020B0604020202020204" pitchFamily="34" charset="0"/>
              </a:rPr>
              <a:t>1948 - Grupa Aparatów </a:t>
            </a:r>
            <a:r>
              <a:rPr lang="pl-PL" sz="3600" b="1" dirty="0" smtClean="0">
                <a:latin typeface="Arial" panose="020B0604020202020204" pitchFamily="34" charset="0"/>
                <a:cs typeface="Arial" panose="020B0604020202020204" pitchFamily="34" charset="0"/>
              </a:rPr>
              <a:t>	Matematycznych</a:t>
            </a:r>
            <a:endParaRPr lang="en-US" sz="3600" b="1" dirty="0">
              <a:latin typeface="Arial" panose="020B0604020202020204" pitchFamily="34" charset="0"/>
              <a:cs typeface="Arial" panose="020B0604020202020204" pitchFamily="34" charset="0"/>
            </a:endParaRPr>
          </a:p>
        </p:txBody>
      </p:sp>
      <p:pic>
        <p:nvPicPr>
          <p:cNvPr id="9" name="Picture 2" descr="C:\_DATA\Pulpit\ZGI\wystawa_e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22972"/>
            <a:ext cx="2232000" cy="2976001"/>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5772834" y="3244334"/>
            <a:ext cx="646331" cy="369332"/>
          </a:xfrm>
          <a:prstGeom prst="rect">
            <a:avLst/>
          </a:prstGeom>
        </p:spPr>
        <p:txBody>
          <a:bodyPr wrap="none">
            <a:spAutoFit/>
          </a:bodyPr>
          <a:lstStyle/>
          <a:p>
            <a:r>
              <a:rPr lang="pl-PL" dirty="0"/>
              <a:t>4,35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1785087705"/>
      </p:ext>
    </p:extLst>
  </p:cSld>
  <p:clrMapOvr>
    <a:masterClrMapping/>
  </p:clrMapOvr>
  <p:transition spd="slow" advClick="0" advTm="3000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555875"/>
            <a:ext cx="7308850" cy="2605976"/>
          </a:xfrm>
        </p:spPr>
        <p:txBody>
          <a:bodyPr anchor="ctr">
            <a:noAutofit/>
          </a:bodyPr>
          <a:lstStyle/>
          <a:p>
            <a:pPr algn="l"/>
            <a:r>
              <a:rPr lang="pl-PL" sz="2000" dirty="0">
                <a:solidFill>
                  <a:schemeClr val="tx1"/>
                </a:solidFill>
              </a:rPr>
              <a:t>1 lipca 2011 roku rozpoczęła działalność Centralna Ewidencja i Informacja o Działalności Gospodarczej (CEIDG). Umożliwia ona bezpłatny dostęp do informacji o przedsiębiorcach i innych podmiotach, a także składanie wniosków. To jeden z niewielu systemów e-administracji, który udało się wdrożyć w przewidzianym terminie, za zaplanowane pieniądze i o zakładanej funkcjonalności. W przedsięwzięciach o takiej skali i złożoności jest to rzadki przypadek.</a:t>
            </a:r>
          </a:p>
        </p:txBody>
      </p:sp>
      <p:sp>
        <p:nvSpPr>
          <p:cNvPr id="6" name="Title 1"/>
          <p:cNvSpPr txBox="1">
            <a:spLocks/>
          </p:cNvSpPr>
          <p:nvPr/>
        </p:nvSpPr>
        <p:spPr>
          <a:xfrm>
            <a:off x="3827463" y="1412875"/>
            <a:ext cx="8352928"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2011 – E-administracja</a:t>
            </a:r>
          </a:p>
        </p:txBody>
      </p:sp>
      <p:pic>
        <p:nvPicPr>
          <p:cNvPr id="10" name="Picture 2" descr="C:\_DATA\Pulpit\ZGI\wystawa_el\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3028213331"/>
      </p:ext>
    </p:extLst>
  </p:cSld>
  <p:clrMapOvr>
    <a:masterClrMapping/>
  </p:clrMapOvr>
  <p:transition spd="slow" advClick="0" advTm="30000">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4" y="2838091"/>
            <a:ext cx="7308850" cy="2851983"/>
          </a:xfrm>
        </p:spPr>
        <p:txBody>
          <a:bodyPr anchor="ctr">
            <a:noAutofit/>
          </a:bodyPr>
          <a:lstStyle/>
          <a:p>
            <a:pPr algn="l"/>
            <a:r>
              <a:rPr lang="pl-PL" sz="2000" dirty="0">
                <a:solidFill>
                  <a:schemeClr val="tx1"/>
                </a:solidFill>
              </a:rPr>
              <a:t>Od 2012 roku odnotowujemy w Polsce dynamiczny wzrost startupów – nowej formy działalności innowacyjno-rozwojowej, w której znaczące miejsce odgrywają firmy sektora nowoczesnych rozwiązań cyfrowych, głównie w sferze oprogramowania i usług.</a:t>
            </a:r>
          </a:p>
          <a:p>
            <a:pPr algn="l"/>
            <a:r>
              <a:rPr lang="pl-PL" sz="2000" dirty="0">
                <a:solidFill>
                  <a:schemeClr val="tx1"/>
                </a:solidFill>
              </a:rPr>
              <a:t>Stało się to możliwe dzięki swobodnemu przepływowi wiedzy i rozwojowi możliwości technicznych oferowania rozwiązań poprzez sieci teleinformatyczne. Startupy znajdują źródła finansowania w napływających do Polski funduszach unijnych, venture </a:t>
            </a:r>
            <a:r>
              <a:rPr lang="pl-PL" sz="2000" dirty="0" err="1">
                <a:solidFill>
                  <a:schemeClr val="tx1"/>
                </a:solidFill>
              </a:rPr>
              <a:t>capital</a:t>
            </a:r>
            <a:r>
              <a:rPr lang="pl-PL" sz="2000" dirty="0">
                <a:solidFill>
                  <a:schemeClr val="tx1"/>
                </a:solidFill>
              </a:rPr>
              <a:t>, akceleratorach innowacji, inicjatywach typu anioły biznesu, a coraz częściej w ramach </a:t>
            </a:r>
            <a:r>
              <a:rPr lang="pl-PL" sz="2000" dirty="0" err="1">
                <a:solidFill>
                  <a:schemeClr val="tx1"/>
                </a:solidFill>
              </a:rPr>
              <a:t>foundraisingu</a:t>
            </a:r>
            <a:r>
              <a:rPr lang="pl-PL" sz="2000" dirty="0">
                <a:solidFill>
                  <a:schemeClr val="tx1"/>
                </a:solidFill>
              </a:rPr>
              <a:t>. </a:t>
            </a:r>
          </a:p>
        </p:txBody>
      </p:sp>
      <p:sp>
        <p:nvSpPr>
          <p:cNvPr id="6" name="Title 1"/>
          <p:cNvSpPr txBox="1">
            <a:spLocks/>
          </p:cNvSpPr>
          <p:nvPr/>
        </p:nvSpPr>
        <p:spPr>
          <a:xfrm>
            <a:off x="3748585" y="1412875"/>
            <a:ext cx="7387728"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2012 – Startupy</a:t>
            </a:r>
          </a:p>
        </p:txBody>
      </p:sp>
      <p:pic>
        <p:nvPicPr>
          <p:cNvPr id="10" name="Picture 2" descr="C:\_DATA\Pulpit\ZGI\wystawa_el\2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0"/>
          <a:stretch/>
        </p:blipFill>
        <p:spPr bwMode="auto">
          <a:xfrm>
            <a:off x="1055688" y="1412875"/>
            <a:ext cx="2232000" cy="3036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1377937439"/>
      </p:ext>
    </p:extLst>
  </p:cSld>
  <p:clrMapOvr>
    <a:masterClrMapping/>
  </p:clrMapOvr>
  <p:transition spd="slow" advClick="0" advTm="30000">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773080"/>
            <a:ext cx="7308850" cy="2802468"/>
          </a:xfrm>
        </p:spPr>
        <p:txBody>
          <a:bodyPr anchor="ctr">
            <a:noAutofit/>
          </a:bodyPr>
          <a:lstStyle/>
          <a:p>
            <a:pPr algn="l"/>
            <a:r>
              <a:rPr lang="pl-PL" sz="2000" dirty="0">
                <a:solidFill>
                  <a:schemeClr val="tx1"/>
                </a:solidFill>
              </a:rPr>
              <a:t>17 lutego 2005 roku Sejm, przy jedynie sześciu głosach wstrzymujących przyjął ustawę o informatyzacji podmiotów realizujących zadania publiczne zwaną powszechnie ustawą o informatyzacji. Był to pierwszy akt prawny legitymizujący systemy i standardy, a także określający zadania ministra właściwego do spraw informatyzacji oraz jego narzędzia i organa pomocnicze jak np. wymagania w zakresie interoperacyjności systemów informatycznych, Plan Informatyzacji Państwa czy Rada Informatyzacji. </a:t>
            </a:r>
          </a:p>
        </p:txBody>
      </p:sp>
      <p:sp>
        <p:nvSpPr>
          <p:cNvPr id="6" name="Title 1"/>
          <p:cNvSpPr txBox="1">
            <a:spLocks/>
          </p:cNvSpPr>
          <p:nvPr/>
        </p:nvSpPr>
        <p:spPr>
          <a:xfrm>
            <a:off x="3827462" y="1412875"/>
            <a:ext cx="8125187" cy="1083634"/>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790655" algn="l"/>
              </a:tabLst>
            </a:pPr>
            <a:r>
              <a:rPr lang="pl-PL" sz="3600" b="1" dirty="0">
                <a:latin typeface="Arial" panose="020B0604020202020204" pitchFamily="34" charset="0"/>
                <a:cs typeface="Arial" panose="020B0604020202020204" pitchFamily="34" charset="0"/>
              </a:rPr>
              <a:t>2015 – Prawo i zarządzanie </a:t>
            </a:r>
            <a:r>
              <a:rPr lang="pl-PL" sz="3600" b="1" dirty="0">
                <a:latin typeface="Arial" panose="020B0604020202020204" pitchFamily="34" charset="0"/>
                <a:cs typeface="Arial" panose="020B0604020202020204" pitchFamily="34" charset="0"/>
              </a:rPr>
              <a:t>	informatyką</a:t>
            </a:r>
            <a:endParaRPr lang="pl-PL" sz="3600" b="1" dirty="0">
              <a:latin typeface="Arial" panose="020B0604020202020204" pitchFamily="34" charset="0"/>
              <a:cs typeface="Arial" panose="020B0604020202020204" pitchFamily="34" charset="0"/>
            </a:endParaRPr>
          </a:p>
        </p:txBody>
      </p:sp>
      <p:pic>
        <p:nvPicPr>
          <p:cNvPr id="10" name="Picture 2" descr="C:\_DATA\Pulpit\ZGI\wystawa_el\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700" y="1412875"/>
            <a:ext cx="2232000" cy="2971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602338557"/>
      </p:ext>
    </p:extLst>
  </p:cSld>
  <p:clrMapOvr>
    <a:masterClrMapping/>
  </p:clrMapOvr>
  <p:transition spd="slow" advClick="0" advTm="30000">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768600"/>
            <a:ext cx="7308850" cy="3352288"/>
          </a:xfrm>
        </p:spPr>
        <p:txBody>
          <a:bodyPr anchor="ctr">
            <a:noAutofit/>
          </a:bodyPr>
          <a:lstStyle/>
          <a:p>
            <a:pPr algn="l"/>
            <a:r>
              <a:rPr lang="pl-PL" sz="2000" dirty="0">
                <a:solidFill>
                  <a:schemeClr val="tx1"/>
                </a:solidFill>
              </a:rPr>
              <a:t>Bardzo dziękuję za zapoznanie się z wystawą. Wskazane w niej zostały epizody z 70-letniej historii informatyki polskiej. Bez wątpienia one jej nie zamykają, jest do wskazania także wiele innych znaczących osiągnięć. Dziś informatyka polska jest częścią informatyki światowej. Dokonuje się to poprzez swobodny przepływ inwestycji, ludzi i wiedzy. Polską myśl odnajdujemy w produktach globalnych, ale jej korzenie wyrastają z naszej historii.</a:t>
            </a:r>
          </a:p>
          <a:p>
            <a:pPr algn="r"/>
            <a:endParaRPr lang="pl-PL" sz="2000" b="1" dirty="0">
              <a:solidFill>
                <a:schemeClr val="tx1"/>
              </a:solidFill>
            </a:endParaRPr>
          </a:p>
          <a:p>
            <a:pPr algn="r"/>
            <a:r>
              <a:rPr lang="pl-PL" sz="2000" b="1" dirty="0">
                <a:solidFill>
                  <a:schemeClr val="tx1"/>
                </a:solidFill>
              </a:rPr>
              <a:t>Włodzimierz Marciński</a:t>
            </a:r>
          </a:p>
          <a:p>
            <a:pPr algn="r"/>
            <a:r>
              <a:rPr lang="pl-PL" sz="2000" dirty="0">
                <a:solidFill>
                  <a:schemeClr val="tx1"/>
                </a:solidFill>
              </a:rPr>
              <a:t>Prezes Polskiego Towarzystwa Informatycznego</a:t>
            </a:r>
          </a:p>
        </p:txBody>
      </p:sp>
      <p:sp>
        <p:nvSpPr>
          <p:cNvPr id="6" name="Title 1"/>
          <p:cNvSpPr txBox="1">
            <a:spLocks/>
          </p:cNvSpPr>
          <p:nvPr/>
        </p:nvSpPr>
        <p:spPr>
          <a:xfrm>
            <a:off x="3827463" y="1412875"/>
            <a:ext cx="7308850"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676358" algn="l"/>
              </a:tabLst>
            </a:pPr>
            <a:r>
              <a:rPr lang="pl-PL" sz="3600" b="1" dirty="0">
                <a:latin typeface="Arial" panose="020B0604020202020204" pitchFamily="34" charset="0"/>
                <a:cs typeface="Arial" panose="020B0604020202020204" pitchFamily="34" charset="0"/>
              </a:rPr>
              <a:t>2018+  Trendy i kierunki rozwoju </a:t>
            </a:r>
            <a:r>
              <a:rPr lang="pl-PL" sz="3600" b="1" dirty="0">
                <a:latin typeface="Arial" panose="020B0604020202020204" pitchFamily="34" charset="0"/>
                <a:cs typeface="Arial" panose="020B0604020202020204" pitchFamily="34" charset="0"/>
              </a:rPr>
              <a:t>	informatyki</a:t>
            </a:r>
            <a:endParaRPr lang="pl-PL" sz="3600" b="1" dirty="0">
              <a:latin typeface="Arial" panose="020B0604020202020204" pitchFamily="34" charset="0"/>
              <a:cs typeface="Arial" panose="020B0604020202020204" pitchFamily="34" charset="0"/>
            </a:endParaRPr>
          </a:p>
        </p:txBody>
      </p:sp>
      <p:pic>
        <p:nvPicPr>
          <p:cNvPr id="10" name="Picture 2" descr="C:\_DATA\Pulpit\ZGI\wystawa_el\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59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735582243"/>
      </p:ext>
    </p:extLst>
  </p:cSld>
  <p:clrMapOvr>
    <a:masterClrMapping/>
  </p:clrMapOvr>
  <p:transition spd="slow" advClick="0" advTm="30000">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5074" y="3649134"/>
            <a:ext cx="2452411" cy="25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1055688" y="1166746"/>
            <a:ext cx="10080625" cy="240026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800" b="1" dirty="0">
                <a:latin typeface="Arial" panose="020B0604020202020204" pitchFamily="34" charset="0"/>
                <a:cs typeface="Arial" panose="020B0604020202020204" pitchFamily="34" charset="0"/>
              </a:rPr>
              <a:t>Pełna wersja wystawy</a:t>
            </a:r>
          </a:p>
          <a:p>
            <a:endParaRPr lang="pl-PL" sz="1800" b="1" dirty="0">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dostępna jest pod adresem:</a:t>
            </a:r>
          </a:p>
          <a:p>
            <a:endParaRPr lang="pl-PL" sz="1800" b="1" dirty="0">
              <a:latin typeface="Arial" panose="020B0604020202020204" pitchFamily="34" charset="0"/>
              <a:cs typeface="Arial" panose="020B0604020202020204" pitchFamily="34" charset="0"/>
            </a:endParaRPr>
          </a:p>
          <a:p>
            <a:r>
              <a:rPr lang="pl-PL" sz="2800" b="1" dirty="0">
                <a:latin typeface="Arial" panose="020B0604020202020204" pitchFamily="34" charset="0"/>
                <a:cs typeface="Arial" panose="020B0604020202020204" pitchFamily="34" charset="0"/>
              </a:rPr>
              <a:t>www.70-lat-informatyki.pl/wystawa</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749828"/>
      </p:ext>
    </p:extLst>
  </p:cSld>
  <p:clrMapOvr>
    <a:masterClrMapping/>
  </p:clrMapOvr>
  <p:transition spd="slow" advClick="0" advTm="5000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532525"/>
            <a:ext cx="7308850" cy="2805276"/>
          </a:xfrm>
        </p:spPr>
        <p:txBody>
          <a:bodyPr anchor="ctr">
            <a:noAutofit/>
          </a:bodyPr>
          <a:lstStyle/>
          <a:p>
            <a:pPr algn="l"/>
            <a:r>
              <a:rPr lang="pl-PL" sz="2000" dirty="0">
                <a:solidFill>
                  <a:schemeClr val="tx1"/>
                </a:solidFill>
              </a:rPr>
              <a:t>Krystyn Bochenek pracował nad Analizatorem Równań Algebraicznych Liniowych (ARAL). Leon Łukaszewicz zajął się Analizatorem Równań Różniczkowych (ARR). Były to maszyny analogowe, przeznaczone wyłącznie do wykonywania zadania, dla którego zostały zbudowane i niczego więcej. Wydawały się wówczas oczywistym wyborem ze względu na spore doświadczenie w konstrukcji urządzeń analogowych i niską efektywność lamp elektronowych.</a:t>
            </a:r>
          </a:p>
        </p:txBody>
      </p:sp>
      <p:sp>
        <p:nvSpPr>
          <p:cNvPr id="6" name="Title 1"/>
          <p:cNvSpPr txBox="1">
            <a:spLocks/>
          </p:cNvSpPr>
          <p:nvPr/>
        </p:nvSpPr>
        <p:spPr>
          <a:xfrm>
            <a:off x="3827462" y="1570757"/>
            <a:ext cx="7308851"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1955 - Maszyna analogowa ARR</a:t>
            </a:r>
          </a:p>
        </p:txBody>
      </p:sp>
      <p:pic>
        <p:nvPicPr>
          <p:cNvPr id="9" name="Picture 2" descr="C:\_DATA\Pulpit\ZGI\wystawa_el\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3570583904"/>
      </p:ext>
    </p:extLst>
  </p:cSld>
  <p:clrMapOvr>
    <a:masterClrMapping/>
  </p:clrMapOvr>
  <p:transition spd="slow" advClick="0" advTm="3000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4" y="2803547"/>
            <a:ext cx="7308850" cy="2401622"/>
          </a:xfrm>
        </p:spPr>
        <p:txBody>
          <a:bodyPr anchor="ctr">
            <a:noAutofit/>
          </a:bodyPr>
          <a:lstStyle/>
          <a:p>
            <a:pPr algn="l"/>
            <a:r>
              <a:rPr lang="pl-PL" sz="2000" dirty="0">
                <a:solidFill>
                  <a:schemeClr val="tx1"/>
                </a:solidFill>
              </a:rPr>
              <a:t>W roku 1958 zespół pod kierunkiem Leona Łukaszewicza uruchomił pierwszą polską, poprawnie funkcjonującą maszynę cyfrową, nazwaną XYZ. Komunikacja z nią odbywała się przez konsolę sterującą oraz czytnik i drukarkę kart perforowanych, a rezultaty jej pracy można było też na bieżąco obserwować na ekranach oscyloskopów.</a:t>
            </a:r>
          </a:p>
        </p:txBody>
      </p:sp>
      <p:sp>
        <p:nvSpPr>
          <p:cNvPr id="6" name="Title 1"/>
          <p:cNvSpPr txBox="1">
            <a:spLocks/>
          </p:cNvSpPr>
          <p:nvPr/>
        </p:nvSpPr>
        <p:spPr>
          <a:xfrm>
            <a:off x="3827463" y="1412875"/>
            <a:ext cx="7124488"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346200" algn="l"/>
              </a:tabLst>
            </a:pPr>
            <a:r>
              <a:rPr lang="pl-PL" sz="3600" b="1" dirty="0">
                <a:latin typeface="Arial" panose="020B0604020202020204" pitchFamily="34" charset="0"/>
                <a:cs typeface="Arial" panose="020B0604020202020204" pitchFamily="34" charset="0"/>
              </a:rPr>
              <a:t>1958 - XYZ pierwsza polska  </a:t>
            </a:r>
            <a:r>
              <a:rPr lang="pl-PL" sz="3600" b="1" dirty="0" smtClean="0">
                <a:latin typeface="Arial" panose="020B0604020202020204" pitchFamily="34" charset="0"/>
                <a:cs typeface="Arial" panose="020B0604020202020204" pitchFamily="34" charset="0"/>
              </a:rPr>
              <a:t> 	maszyna </a:t>
            </a:r>
            <a:r>
              <a:rPr lang="pl-PL" sz="3600" b="1" dirty="0">
                <a:latin typeface="Arial" panose="020B0604020202020204" pitchFamily="34" charset="0"/>
                <a:cs typeface="Arial" panose="020B0604020202020204" pitchFamily="34" charset="0"/>
              </a:rPr>
              <a:t>cyfrowa</a:t>
            </a:r>
            <a:endParaRPr lang="pl-PL" sz="3600" b="1" dirty="0">
              <a:latin typeface="Arial" panose="020B0604020202020204" pitchFamily="34" charset="0"/>
              <a:cs typeface="Arial" panose="020B0604020202020204" pitchFamily="34" charset="0"/>
            </a:endParaRPr>
          </a:p>
        </p:txBody>
      </p:sp>
      <p:pic>
        <p:nvPicPr>
          <p:cNvPr id="10" name="Picture 2" descr="C:\_DATA\Pulpit\ZGI\wystawa_el\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5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240219797"/>
      </p:ext>
    </p:extLst>
  </p:cSld>
  <p:clrMapOvr>
    <a:masterClrMapping/>
  </p:clrMapOvr>
  <p:transition spd="slow" advClick="0" advTm="30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39072" y="3081864"/>
            <a:ext cx="7297241" cy="2688795"/>
          </a:xfrm>
        </p:spPr>
        <p:txBody>
          <a:bodyPr anchor="ctr">
            <a:noAutofit/>
          </a:bodyPr>
          <a:lstStyle/>
          <a:p>
            <a:pPr algn="l"/>
            <a:r>
              <a:rPr lang="pl-PL" sz="2000" dirty="0">
                <a:solidFill>
                  <a:schemeClr val="tx1"/>
                </a:solidFill>
              </a:rPr>
              <a:t>Wrocławskie Zakłady Elektroniczne Elwro zostały utworzone w lutym 1959 roku i miały być zapleczem produkcyjnym krajowej branży elektronicznej. Jednak rzeczywistą intencją było od początku stworzenie fabryki produkującej maszyny matematyczne.</a:t>
            </a:r>
          </a:p>
          <a:p>
            <a:pPr algn="l"/>
            <a:r>
              <a:rPr lang="pl-PL" sz="2000" dirty="0">
                <a:solidFill>
                  <a:schemeClr val="tx1"/>
                </a:solidFill>
              </a:rPr>
              <a:t>Elwro było nie tylko fabryką wytwarzającą komputery, ale posiadało własne biuro konstrukcyjne. Już w 1961 roku opracowano tam maszynę Odra 1001. Jej udoskonalona wersja Odra 1003 weszła do produkcji seryjnej trzy lata później. Kolejnym skokiem jakościowym był projekt Odra 1204, której seryjną produkcję uruchomiono w 1967 roku. </a:t>
            </a:r>
          </a:p>
        </p:txBody>
      </p:sp>
      <p:sp>
        <p:nvSpPr>
          <p:cNvPr id="6" name="Title 1"/>
          <p:cNvSpPr txBox="1">
            <a:spLocks/>
          </p:cNvSpPr>
          <p:nvPr/>
        </p:nvSpPr>
        <p:spPr>
          <a:xfrm>
            <a:off x="3839072" y="1370440"/>
            <a:ext cx="8352928"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676358" algn="l"/>
              </a:tabLst>
            </a:pPr>
            <a:r>
              <a:rPr lang="pl-PL" sz="3600" b="1" dirty="0">
                <a:latin typeface="Arial" panose="020B0604020202020204" pitchFamily="34" charset="0"/>
                <a:cs typeface="Arial" panose="020B0604020202020204" pitchFamily="34" charset="0"/>
              </a:rPr>
              <a:t>1959 - Wrocławskie Zakłady </a:t>
            </a:r>
            <a:r>
              <a:rPr lang="pl-PL" sz="3600" b="1" dirty="0">
                <a:latin typeface="Arial" panose="020B0604020202020204" pitchFamily="34" charset="0"/>
                <a:cs typeface="Arial" panose="020B0604020202020204" pitchFamily="34" charset="0"/>
              </a:rPr>
              <a:t>	Elektroniczne </a:t>
            </a:r>
            <a:r>
              <a:rPr lang="pl-PL" sz="3600" b="1" dirty="0">
                <a:latin typeface="Arial" panose="020B0604020202020204" pitchFamily="34" charset="0"/>
                <a:cs typeface="Arial" panose="020B0604020202020204" pitchFamily="34" charset="0"/>
              </a:rPr>
              <a:t>Elwro</a:t>
            </a:r>
          </a:p>
        </p:txBody>
      </p:sp>
      <p:pic>
        <p:nvPicPr>
          <p:cNvPr id="10" name="Picture 2" descr="C:\_DATA\Pulpit\ZGI\wystawa_el\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1466679462"/>
      </p:ext>
    </p:extLst>
  </p:cSld>
  <p:clrMapOvr>
    <a:masterClrMapping/>
  </p:clrMapOvr>
  <p:transition spd="slow" advClick="0" advTm="3000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3" y="2372064"/>
            <a:ext cx="7308850" cy="2844635"/>
          </a:xfrm>
        </p:spPr>
        <p:txBody>
          <a:bodyPr anchor="ctr">
            <a:noAutofit/>
          </a:bodyPr>
          <a:lstStyle/>
          <a:p>
            <a:pPr algn="l"/>
            <a:r>
              <a:rPr lang="pl-PL" sz="2000" dirty="0">
                <a:solidFill>
                  <a:schemeClr val="tx1"/>
                </a:solidFill>
              </a:rPr>
              <a:t>Prace badawcze prowadzono również na Wydziale Łączności Politechniki Warszawskiej, gdzie w 1960 roku powstał prototyp maszyny UMC-1 (Uniwersalna Maszyna Cyfrowa). Konstrukcja na tyle udana, że zdecydowano się na seryjną produkcję i przekazano jej dokumentację do Elwro, gdzie od następnego roku zaczęto wytwarzać kolejne egzemplarze. Do 1964 roku powstało ich 25. Jak na tamte czasy była to znacząca liczba. UMC-1 była jeszcze maszyną lampową, ale już jej kontynuacja UMC-10 wykorzystywała tranzystory oraz pamięć na rdzeniach ferrytowych.</a:t>
            </a:r>
          </a:p>
        </p:txBody>
      </p:sp>
      <p:sp>
        <p:nvSpPr>
          <p:cNvPr id="6" name="Title 1"/>
          <p:cNvSpPr txBox="1">
            <a:spLocks/>
          </p:cNvSpPr>
          <p:nvPr/>
        </p:nvSpPr>
        <p:spPr>
          <a:xfrm>
            <a:off x="3827463" y="1412875"/>
            <a:ext cx="7308850" cy="661458"/>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1960 - </a:t>
            </a:r>
            <a:r>
              <a:rPr lang="en-US" sz="3600" b="1" dirty="0" err="1">
                <a:latin typeface="Arial" panose="020B0604020202020204" pitchFamily="34" charset="0"/>
                <a:cs typeface="Arial" panose="020B0604020202020204" pitchFamily="34" charset="0"/>
              </a:rPr>
              <a:t>Prototyp</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maszyny</a:t>
            </a:r>
            <a:r>
              <a:rPr lang="pl-PL" sz="36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UMC-1</a:t>
            </a:r>
          </a:p>
        </p:txBody>
      </p:sp>
      <p:pic>
        <p:nvPicPr>
          <p:cNvPr id="10" name="Picture 2" descr="C:\_DATA\Pulpit\ZGI\wystawa_e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716770252"/>
      </p:ext>
    </p:extLst>
  </p:cSld>
  <p:clrMapOvr>
    <a:masterClrMapping/>
  </p:clrMapOvr>
  <p:transition spd="slow" advClick="0" advTm="30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2" y="2810934"/>
            <a:ext cx="7308851" cy="2353733"/>
          </a:xfrm>
        </p:spPr>
        <p:txBody>
          <a:bodyPr anchor="ctr">
            <a:noAutofit/>
          </a:bodyPr>
          <a:lstStyle/>
          <a:p>
            <a:pPr algn="l"/>
            <a:r>
              <a:rPr lang="pl-PL" sz="2000" dirty="0">
                <a:solidFill>
                  <a:schemeClr val="tx1"/>
                </a:solidFill>
              </a:rPr>
              <a:t>Zakłady Elektronicznej Techniki Obliczeniowej (ZETO) powstawały w największych miastach Polski od 1964 roku. Oferowały usługi w modelu informatycznej obsługi zewnętrznej, czyli czegoś na kształt dzisiejszego outsourcingu. Bazą komputerową ZETO były radzieckie komputery Mińsk, po czym zastąpiono je rodzinnymi konstrukcjami Odra z Elwro, które od połowy lat 70 były wymieniane na komputery JS (</a:t>
            </a:r>
            <a:r>
              <a:rPr lang="pl-PL" sz="2000" dirty="0" err="1">
                <a:solidFill>
                  <a:schemeClr val="tx1"/>
                </a:solidFill>
              </a:rPr>
              <a:t>Riad</a:t>
            </a:r>
            <a:r>
              <a:rPr lang="pl-PL" sz="2000" dirty="0">
                <a:solidFill>
                  <a:schemeClr val="tx1"/>
                </a:solidFill>
              </a:rPr>
              <a:t>), klony maszyn IBM 360, produkowane w krajach RWPG. </a:t>
            </a:r>
          </a:p>
        </p:txBody>
      </p:sp>
      <p:sp>
        <p:nvSpPr>
          <p:cNvPr id="6" name="Title 1"/>
          <p:cNvSpPr txBox="1">
            <a:spLocks/>
          </p:cNvSpPr>
          <p:nvPr/>
        </p:nvSpPr>
        <p:spPr>
          <a:xfrm>
            <a:off x="3827463" y="1412875"/>
            <a:ext cx="7360180"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439863" algn="l"/>
              </a:tabLst>
            </a:pPr>
            <a:r>
              <a:rPr lang="pl-PL" sz="3600" b="1" dirty="0">
                <a:latin typeface="Arial" panose="020B0604020202020204" pitchFamily="34" charset="0"/>
                <a:cs typeface="Arial" panose="020B0604020202020204" pitchFamily="34" charset="0"/>
              </a:rPr>
              <a:t>1964 - </a:t>
            </a:r>
            <a:r>
              <a:rPr lang="en-US" sz="3600" b="1" dirty="0" err="1">
                <a:latin typeface="Arial" panose="020B0604020202020204" pitchFamily="34" charset="0"/>
                <a:cs typeface="Arial" panose="020B0604020202020204" pitchFamily="34" charset="0"/>
              </a:rPr>
              <a:t>Zakłady</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Elektronicznej</a:t>
            </a:r>
            <a:r>
              <a:rPr lang="en-US" sz="3600" b="1" dirty="0">
                <a:latin typeface="Arial" panose="020B0604020202020204" pitchFamily="34" charset="0"/>
                <a:cs typeface="Arial" panose="020B0604020202020204" pitchFamily="34" charset="0"/>
              </a:rPr>
              <a:t> </a:t>
            </a:r>
            <a:r>
              <a:rPr lang="pl-PL"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Techniki</a:t>
            </a:r>
            <a:r>
              <a:rPr lang="en-US" sz="3600" b="1" dirty="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Obliczeniowej</a:t>
            </a:r>
            <a:endParaRPr lang="en-US" sz="3600" b="1" dirty="0">
              <a:latin typeface="Arial" panose="020B0604020202020204" pitchFamily="34" charset="0"/>
              <a:cs typeface="Arial" panose="020B0604020202020204" pitchFamily="34" charset="0"/>
            </a:endParaRPr>
          </a:p>
        </p:txBody>
      </p:sp>
      <p:pic>
        <p:nvPicPr>
          <p:cNvPr id="11" name="Picture 2" descr="C:\_DATA\Pulpit\ZGI\wystawa_e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048569953"/>
      </p:ext>
    </p:extLst>
  </p:cSld>
  <p:clrMapOvr>
    <a:masterClrMapping/>
  </p:clrMapOvr>
  <p:transition spd="slow" advClick="0" advTm="3000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27464" y="2760134"/>
            <a:ext cx="7308850" cy="3428577"/>
          </a:xfrm>
        </p:spPr>
        <p:txBody>
          <a:bodyPr anchor="ctr">
            <a:noAutofit/>
          </a:bodyPr>
          <a:lstStyle/>
          <a:p>
            <a:pPr algn="l"/>
            <a:r>
              <a:rPr lang="pl-PL" sz="2000" dirty="0">
                <a:solidFill>
                  <a:schemeClr val="tx1"/>
                </a:solidFill>
              </a:rPr>
              <a:t>W październiku 1968 roku 120 naukowców, konstruktorów i użytkowników komputerów spotkało się w Zakopanem na I Ogólnokrajowym Sympozjum "Naukowe Problemy Maszyn Matematycznych". Zaproponowano wówczas, żeby inaczej nazwać obszar nazywany u nas dotąd "elektroniczna technika obliczeniowa". W Stanach określało się ją już wtedy jako "</a:t>
            </a:r>
            <a:r>
              <a:rPr lang="pl-PL" sz="2000" dirty="0" err="1">
                <a:solidFill>
                  <a:schemeClr val="tx1"/>
                </a:solidFill>
              </a:rPr>
              <a:t>computer</a:t>
            </a:r>
            <a:r>
              <a:rPr lang="pl-PL" sz="2000" dirty="0">
                <a:solidFill>
                  <a:schemeClr val="tx1"/>
                </a:solidFill>
              </a:rPr>
              <a:t> science", co wyraźnie wskazywało, że ta dziedzina została uznana za pełnoprawną dyscyplinę naukową. Francuzi już mówią "</a:t>
            </a:r>
            <a:r>
              <a:rPr lang="pl-PL" sz="2000" dirty="0" err="1">
                <a:solidFill>
                  <a:schemeClr val="tx1"/>
                </a:solidFill>
              </a:rPr>
              <a:t>informatique</a:t>
            </a:r>
            <a:r>
              <a:rPr lang="pl-PL" sz="2000" dirty="0">
                <a:solidFill>
                  <a:schemeClr val="tx1"/>
                </a:solidFill>
              </a:rPr>
              <a:t>", a Niemcy "</a:t>
            </a:r>
            <a:r>
              <a:rPr lang="pl-PL" sz="2000" dirty="0" err="1">
                <a:solidFill>
                  <a:schemeClr val="tx1"/>
                </a:solidFill>
              </a:rPr>
              <a:t>informatik</a:t>
            </a:r>
            <a:r>
              <a:rPr lang="pl-PL" sz="2000" dirty="0">
                <a:solidFill>
                  <a:schemeClr val="tx1"/>
                </a:solidFill>
              </a:rPr>
              <a:t>". I stało się. Od tamtej pory mówimy "informatyka" i myślimy "informatyka".</a:t>
            </a:r>
          </a:p>
        </p:txBody>
      </p:sp>
      <p:sp>
        <p:nvSpPr>
          <p:cNvPr id="6" name="Title 1"/>
          <p:cNvSpPr txBox="1">
            <a:spLocks/>
          </p:cNvSpPr>
          <p:nvPr/>
        </p:nvSpPr>
        <p:spPr>
          <a:xfrm>
            <a:off x="3827463" y="1412775"/>
            <a:ext cx="8300109"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1968 - Informatyka pełnoprawną dziedziną nauki</a:t>
            </a:r>
          </a:p>
        </p:txBody>
      </p:sp>
      <p:pic>
        <p:nvPicPr>
          <p:cNvPr id="10" name="Picture 2" descr="C:\_DATA\Pulpit\ZGI\wystawa_el\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92"/>
          <a:stretch/>
        </p:blipFill>
        <p:spPr bwMode="auto">
          <a:xfrm>
            <a:off x="1051699" y="1412775"/>
            <a:ext cx="2487368" cy="29983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536153"/>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3618048481"/>
      </p:ext>
    </p:extLst>
  </p:cSld>
  <p:clrMapOvr>
    <a:masterClrMapping/>
  </p:clrMapOvr>
  <p:transition spd="slow" advClick="0" advTm="3000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852333" y="2360216"/>
            <a:ext cx="7283980" cy="2632968"/>
          </a:xfrm>
        </p:spPr>
        <p:txBody>
          <a:bodyPr anchor="ctr">
            <a:noAutofit/>
          </a:bodyPr>
          <a:lstStyle/>
          <a:p>
            <a:pPr algn="l"/>
            <a:r>
              <a:rPr lang="pl-PL" sz="2000" dirty="0">
                <a:solidFill>
                  <a:schemeClr val="tx1"/>
                </a:solidFill>
              </a:rPr>
              <a:t>W roku 1971 rozpoczęto w Polsce prace nad konstrukcją minikomputerów. Zapoczątkował je inż. Jacek Karpiński modelem szesnastobitowego minikomputera K-202. Ta oryginalna konstrukcja, głównie z powodów wyprzedzania swoimi rozwiązaniami możliwości produkowania jej komponentów przez polskie zakłady, nie weszła do masowej produkcji. W latach 1972 - 1978 wyprodukowano natomiast w Zakładach Mera w Warszawie ponad trzy tysiące minikomputerów systemu Mera-300 i Mera-400.</a:t>
            </a:r>
          </a:p>
        </p:txBody>
      </p:sp>
      <p:sp>
        <p:nvSpPr>
          <p:cNvPr id="6" name="Title 1"/>
          <p:cNvSpPr txBox="1">
            <a:spLocks/>
          </p:cNvSpPr>
          <p:nvPr/>
        </p:nvSpPr>
        <p:spPr>
          <a:xfrm>
            <a:off x="3852333" y="1412874"/>
            <a:ext cx="7283980" cy="864659"/>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3600" b="1" dirty="0">
                <a:latin typeface="Arial" panose="020B0604020202020204" pitchFamily="34" charset="0"/>
                <a:cs typeface="Arial" panose="020B0604020202020204" pitchFamily="34" charset="0"/>
              </a:rPr>
              <a:t>1971 - </a:t>
            </a:r>
            <a:r>
              <a:rPr lang="en-US" sz="3600" b="1" dirty="0" err="1">
                <a:latin typeface="Arial" panose="020B0604020202020204" pitchFamily="34" charset="0"/>
                <a:cs typeface="Arial" panose="020B0604020202020204" pitchFamily="34" charset="0"/>
              </a:rPr>
              <a:t>Minikomputery</a:t>
            </a:r>
            <a:endParaRPr lang="en-US" sz="3600" b="1" dirty="0">
              <a:latin typeface="Arial" panose="020B0604020202020204" pitchFamily="34" charset="0"/>
              <a:cs typeface="Arial" panose="020B0604020202020204" pitchFamily="34" charset="0"/>
            </a:endParaRPr>
          </a:p>
        </p:txBody>
      </p:sp>
      <p:pic>
        <p:nvPicPr>
          <p:cNvPr id="10" name="Picture 2" descr="C:\_DATA\Pulpit\ZGI\wystawa_el\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1412875"/>
            <a:ext cx="2232000" cy="29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8" y="4608511"/>
            <a:ext cx="1323445" cy="136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7"/>
          <p:cNvSpPr txBox="1"/>
          <p:nvPr/>
        </p:nvSpPr>
        <p:spPr>
          <a:xfrm>
            <a:off x="1055688" y="5969603"/>
            <a:ext cx="1563356" cy="338554"/>
          </a:xfrm>
          <a:prstGeom prst="rect">
            <a:avLst/>
          </a:prstGeom>
          <a:noFill/>
        </p:spPr>
        <p:txBody>
          <a:bodyPr wrap="square" rtlCol="0">
            <a:spAutoFit/>
          </a:bodyPr>
          <a:lstStyle/>
          <a:p>
            <a:r>
              <a:rPr lang="pl-PL" sz="1600" b="1" dirty="0">
                <a:solidFill>
                  <a:schemeClr val="bg1">
                    <a:lumMod val="50000"/>
                  </a:schemeClr>
                </a:solidFill>
              </a:rPr>
              <a:t>CZYTAJ DALEJ</a:t>
            </a:r>
            <a:endParaRPr lang="en-US" sz="1600" b="1" dirty="0">
              <a:solidFill>
                <a:schemeClr val="bg1">
                  <a:lumMod val="50000"/>
                </a:schemeClr>
              </a:solidFill>
            </a:endParaRPr>
          </a:p>
        </p:txBody>
      </p:sp>
    </p:spTree>
    <p:extLst>
      <p:ext uri="{BB962C8B-B14F-4D97-AF65-F5344CB8AC3E}">
        <p14:creationId xmlns:p14="http://schemas.microsoft.com/office/powerpoint/2010/main" val="2914577879"/>
      </p:ext>
    </p:extLst>
  </p:cSld>
  <p:clrMapOvr>
    <a:masterClrMapping/>
  </p:clrMapOvr>
  <p:transition spd="slow" advClick="0" advTm="30000">
    <p:cove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1904</Words>
  <Application>Microsoft Office PowerPoint</Application>
  <PresentationFormat>Panoramiczny</PresentationFormat>
  <Paragraphs>90</Paragraphs>
  <Slides>24</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24</vt:i4>
      </vt:variant>
    </vt:vector>
  </HeadingPairs>
  <TitlesOfParts>
    <vt:vector size="27" baseType="lpstr">
      <vt:lpstr>Arial</vt:lpstr>
      <vt:lpstr>Calibri</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Paulina Giersz</dc:creator>
  <cp:lastModifiedBy>Paulina Giersz</cp:lastModifiedBy>
  <cp:revision>41</cp:revision>
  <dcterms:created xsi:type="dcterms:W3CDTF">2019-07-12T09:25:00Z</dcterms:created>
  <dcterms:modified xsi:type="dcterms:W3CDTF">2019-07-17T15:35:32Z</dcterms:modified>
</cp:coreProperties>
</file>